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84" r:id="rId3"/>
    <p:sldId id="261" r:id="rId4"/>
    <p:sldId id="286" r:id="rId5"/>
    <p:sldId id="287" r:id="rId6"/>
    <p:sldId id="285" r:id="rId7"/>
    <p:sldId id="296" r:id="rId8"/>
    <p:sldId id="299" r:id="rId9"/>
    <p:sldId id="297" r:id="rId10"/>
    <p:sldId id="298" r:id="rId11"/>
    <p:sldId id="300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ABE"/>
    <a:srgbClr val="05294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DE79B-8881-47C7-B78C-06AD3B25A21F}" type="datetimeFigureOut">
              <a:rPr lang="es-EC" smtClean="0"/>
              <a:t>15/4/19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3CE1-4F43-4CEA-A8B0-CB5327199D3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783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030A6-6956-47DF-8B19-076BE981E94A}" type="datetimeFigureOut">
              <a:rPr lang="es-EC" smtClean="0"/>
              <a:t>15/4/19</a:t>
            </a:fld>
            <a:endParaRPr lang="es-EC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9985B-4F05-43A5-BD5C-2F372B1977A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5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C8312A-AF89-4544-9650-1EEE610C7B92}" type="slidenum">
              <a:rPr lang="en-US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FC614-1AFC-4FBB-B582-51C23D7F7755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7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688" y="2165318"/>
            <a:ext cx="8312728" cy="1736148"/>
          </a:xfrm>
        </p:spPr>
        <p:txBody>
          <a:bodyPr anchor="b">
            <a:noAutofit/>
          </a:bodyPr>
          <a:lstStyle>
            <a:lvl1pPr marL="0" algn="l">
              <a:lnSpc>
                <a:spcPct val="100000"/>
              </a:lnSpc>
              <a:spcAft>
                <a:spcPts val="0"/>
              </a:spcAft>
              <a:defRPr sz="9600" cap="all" baseline="0"/>
            </a:lvl1pPr>
          </a:lstStyle>
          <a:p>
            <a:r>
              <a:rPr lang="en-US" dirty="0"/>
              <a:t>MASTER TITLE</a:t>
            </a:r>
            <a:endParaRPr lang="es-EC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688" y="2158668"/>
            <a:ext cx="8312728" cy="477693"/>
          </a:xfrm>
        </p:spPr>
        <p:txBody>
          <a:bodyPr>
            <a:normAutofit/>
          </a:bodyPr>
          <a:lstStyle>
            <a:lvl1pPr marL="0" indent="0" algn="l">
              <a:buNone/>
              <a:defRPr sz="3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  <a:endParaRPr lang="es-EC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6688" y="3641179"/>
            <a:ext cx="8312728" cy="1255671"/>
          </a:xfrm>
        </p:spPr>
        <p:txBody>
          <a:bodyPr>
            <a:noAutofit/>
          </a:bodyPr>
          <a:lstStyle>
            <a:lvl1pPr marL="0" indent="0">
              <a:buNone/>
              <a:defRPr sz="9600" cap="all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s-EC" dirty="0"/>
              <a:t>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26688" y="5233019"/>
            <a:ext cx="8312728" cy="1070235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26688" y="0"/>
            <a:ext cx="2926080" cy="1491175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5" y="477233"/>
            <a:ext cx="2351006" cy="7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9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1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1871B9D-0E47-4565-99D5-8FA8D624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89319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703" y="1838901"/>
            <a:ext cx="11175936" cy="4353744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438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wo Column Bulleted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3" y="759654"/>
            <a:ext cx="11175936" cy="755689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2703" y="1838901"/>
            <a:ext cx="5220000" cy="43537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38639" y="1838901"/>
            <a:ext cx="5220000" cy="4353744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372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s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707" y="778418"/>
            <a:ext cx="11175932" cy="720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63365" y="1868872"/>
            <a:ext cx="11175274" cy="43237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922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573" y="2281821"/>
            <a:ext cx="11204066" cy="271570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s-EC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298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9258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9" y="773723"/>
            <a:ext cx="11175928" cy="70690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42" y="1786595"/>
            <a:ext cx="7054097" cy="441100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779" y="1786596"/>
            <a:ext cx="3773219" cy="4411004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800"/>
            </a:lvl3pPr>
            <a:lvl4pPr marL="1543050" indent="-171450">
              <a:buFont typeface="Arial" panose="020B0604020202020204" pitchFamily="34" charset="0"/>
              <a:buChar char="•"/>
              <a:defRPr sz="16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509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786028"/>
            <a:ext cx="11133728" cy="69108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8615" y="1798047"/>
            <a:ext cx="7061887" cy="43945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775" y="1790109"/>
            <a:ext cx="3773219" cy="440253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713"/>
            <a:ext cx="12192000" cy="27564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91115" y="-12306"/>
            <a:ext cx="1947524" cy="617217"/>
          </a:xfrm>
          <a:prstGeom prst="rect">
            <a:avLst/>
          </a:prstGeom>
          <a:solidFill>
            <a:srgbClr val="80B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06" y="98302"/>
            <a:ext cx="1421879" cy="396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5600" y="6303254"/>
            <a:ext cx="2654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104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8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09625"/>
            <a:ext cx="10092397" cy="2715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s-EC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04713"/>
            <a:ext cx="10092397" cy="187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D8F0A05-CA80-4234-AEAA-35AB6290AD2C}" type="slidenum">
              <a:rPr lang="es-EC" smtClean="0"/>
              <a:pPr/>
              <a:t>‹#›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0828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9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600" kern="1200" cap="all" baseline="0">
          <a:solidFill>
            <a:schemeClr val="bg1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b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abm.org/publications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bm.org/wp-content/uploads/2018/08/SABM-Choosing-Wisely-List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bm.org/publications" TargetMode="External"/><Relationship Id="rId4" Type="http://schemas.openxmlformats.org/officeDocument/2006/relationships/hyperlink" Target="https://www.sabm.org/wp-content/uploads/2018/10/SABM-Choosing-Wisely-List-Espa&#241;ol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BF9E-FF50-7B4A-9489-DD2700DF8B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687" y="2999912"/>
            <a:ext cx="10934486" cy="1255671"/>
          </a:xfrm>
        </p:spPr>
        <p:txBody>
          <a:bodyPr/>
          <a:lstStyle/>
          <a:p>
            <a:r>
              <a:rPr lang="en-US" sz="7200" dirty="0"/>
              <a:t>Patient Blood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ADC2E-C8DA-074E-AD73-A359C43D7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687" y="4130892"/>
            <a:ext cx="8212068" cy="15834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What Healthcare Executives Need to Know</a:t>
            </a:r>
          </a:p>
        </p:txBody>
      </p:sp>
    </p:spTree>
    <p:extLst>
      <p:ext uri="{BB962C8B-B14F-4D97-AF65-F5344CB8AC3E}">
        <p14:creationId xmlns:p14="http://schemas.microsoft.com/office/powerpoint/2010/main" val="15413444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6F78A-CBC5-0348-A272-2579C36C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10</a:t>
            </a:fld>
            <a:endParaRPr lang="es-EC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7D7AF-A356-1444-9CA1-C4863114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753"/>
            <a:ext cx="12192000" cy="487051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2FBF8E3-C21D-E042-9B0E-3294F1167EFE}"/>
              </a:ext>
            </a:extLst>
          </p:cNvPr>
          <p:cNvSpPr txBox="1">
            <a:spLocks noChangeArrowheads="1"/>
          </p:cNvSpPr>
          <p:nvPr/>
        </p:nvSpPr>
        <p:spPr>
          <a:xfrm>
            <a:off x="562703" y="728481"/>
            <a:ext cx="11175936" cy="75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Arial" panose="020B0604020202020204" pitchFamily="34" charset="0"/>
              </a:rPr>
              <a:t>PBM Foundational Principles</a:t>
            </a:r>
          </a:p>
        </p:txBody>
      </p:sp>
    </p:spTree>
    <p:extLst>
      <p:ext uri="{BB962C8B-B14F-4D97-AF65-F5344CB8AC3E}">
        <p14:creationId xmlns:p14="http://schemas.microsoft.com/office/powerpoint/2010/main" val="191754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EB9AD-EEEF-984B-97DB-C897763FF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11</a:t>
            </a:fld>
            <a:endParaRPr lang="es-EC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982AE-6E79-D943-A701-CA8A3514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4083" y="781429"/>
            <a:ext cx="5864766" cy="577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09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19C2-A441-4710-8ADC-CE6BA067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PBM Program Essential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38FBC-941F-4993-9AF4-45E3F6959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SABM Executive Guide for Patient Blood Management Programs</a:t>
            </a:r>
            <a:r>
              <a:rPr lang="en-US" i="1" baseline="30000" dirty="0"/>
              <a:t>©</a:t>
            </a:r>
          </a:p>
          <a:p>
            <a:r>
              <a:rPr lang="en-US" dirty="0"/>
              <a:t>SABM Standards and Quality Guide</a:t>
            </a:r>
          </a:p>
          <a:p>
            <a:r>
              <a:rPr lang="en-US" dirty="0"/>
              <a:t>SABM Online PBM Certificate Course with CME/CE</a:t>
            </a:r>
          </a:p>
          <a:p>
            <a:r>
              <a:rPr lang="en-US" dirty="0"/>
              <a:t>The Iron Corner</a:t>
            </a:r>
          </a:p>
          <a:p>
            <a:r>
              <a:rPr lang="en-US" dirty="0"/>
              <a:t>SABM Annual Meeting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 to </a:t>
            </a:r>
            <a:r>
              <a:rPr lang="en-US" dirty="0" err="1">
                <a:hlinkClick r:id="rId2"/>
              </a:rPr>
              <a:t>www.sabm.org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8B719-76F7-4FCB-ABE1-0566A8179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220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775C4-BBA8-43B3-9B7E-03DF0EBC4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13</a:t>
            </a:fld>
            <a:endParaRPr lang="es-EC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E73E1-1A13-4774-A7E3-4555F161CDE1}"/>
              </a:ext>
            </a:extLst>
          </p:cNvPr>
          <p:cNvSpPr txBox="1"/>
          <p:nvPr/>
        </p:nvSpPr>
        <p:spPr>
          <a:xfrm>
            <a:off x="5807033" y="1878973"/>
            <a:ext cx="59257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guide to establishing a successful Patient Blood Management Program.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PBM Metrics to Key Performance Indicators.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at: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sabm.org/publications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178851-0D5C-CB48-815E-B1CB1493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76763"/>
            <a:ext cx="5017479" cy="649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1CEFD-FB1F-4B18-BAA6-7B2C34469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14</a:t>
            </a:fld>
            <a:endParaRPr lang="es-EC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16BCE-B0A5-4141-B0A4-9C96C91C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8" y="332893"/>
            <a:ext cx="4964895" cy="6335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7EE64F-F009-4252-A83D-482959D0BED9}"/>
              </a:ext>
            </a:extLst>
          </p:cNvPr>
          <p:cNvSpPr txBox="1"/>
          <p:nvPr/>
        </p:nvSpPr>
        <p:spPr>
          <a:xfrm>
            <a:off x="6263044" y="2607820"/>
            <a:ext cx="5386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Things Physicians and Patients Should Question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English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Español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Sabm.org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/publications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0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A0DD-A320-2749-9E79-7E1A1A57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Patient Blood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9862D-47EC-AC4C-ACF2-B2063502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3" y="1869308"/>
            <a:ext cx="4852445" cy="43233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2"/>
                </a:solidFill>
                <a:ea typeface="Verdana" pitchFamily="34" charset="0"/>
              </a:rPr>
              <a:t>Patient Blood Management </a:t>
            </a:r>
            <a:r>
              <a:rPr lang="en-US" sz="2400" dirty="0">
                <a:ea typeface="Verdana" pitchFamily="34" charset="0"/>
              </a:rPr>
              <a:t>(PBM) </a:t>
            </a:r>
            <a:r>
              <a:rPr lang="en-US" sz="2400" dirty="0"/>
              <a:t>is the timely application of evidence-based medical and surgical concepts designed to maintain hemoglobin concentration, optimize hemostasis and minimize blood loss in an effort to improve </a:t>
            </a:r>
            <a:r>
              <a:rPr lang="en-US" sz="2400"/>
              <a:t>patient outcomes.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7C2A5-86F2-0240-9B3A-C4D9FBE68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34" y="1869308"/>
            <a:ext cx="5151516" cy="42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2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Patient Blood Management benefits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Improves patient outcomes.</a:t>
            </a:r>
          </a:p>
          <a:p>
            <a:pPr lvl="1"/>
            <a:r>
              <a:rPr lang="en-US" sz="2800" dirty="0"/>
              <a:t>Fewer complications.</a:t>
            </a:r>
          </a:p>
          <a:p>
            <a:pPr lvl="1"/>
            <a:r>
              <a:rPr lang="en-US" sz="2800" dirty="0"/>
              <a:t>Decreased morbidity and mortality.</a:t>
            </a:r>
          </a:p>
          <a:p>
            <a:r>
              <a:rPr lang="en-US" dirty="0"/>
              <a:t>Reduces waste and costs.</a:t>
            </a:r>
          </a:p>
          <a:p>
            <a:r>
              <a:rPr lang="en-US" dirty="0"/>
              <a:t>Improves efficiency and quality.</a:t>
            </a:r>
          </a:p>
          <a:p>
            <a:r>
              <a:rPr lang="en-US" dirty="0"/>
              <a:t>Improves patient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243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105D-63DF-47D6-929C-554EEF84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Pbm</a:t>
            </a:r>
            <a:r>
              <a:rPr lang="en-US" dirty="0"/>
              <a:t> and patient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C255C-EFC0-4465-BA26-F74970BB0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u="sng" dirty="0"/>
              <a:t>Event</a:t>
            </a:r>
            <a:r>
              <a:rPr lang="en-US" sz="2800" dirty="0"/>
              <a:t>				</a:t>
            </a:r>
            <a:endParaRPr lang="en-US" sz="2800" u="sng" dirty="0"/>
          </a:p>
          <a:p>
            <a:pPr>
              <a:spcBef>
                <a:spcPts val="600"/>
              </a:spcBef>
            </a:pPr>
            <a:r>
              <a:rPr lang="en-US" sz="2800" dirty="0"/>
              <a:t>Transfusion			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Mortality				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/>
              <a:t>Average LOS	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Reoperation			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/>
              <a:t>Readmissions	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/>
              <a:t>Complications </a:t>
            </a:r>
            <a:r>
              <a:rPr lang="en-US" sz="1800" dirty="0"/>
              <a:t>(composite morbidity)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/>
              <a:t>Complications </a:t>
            </a:r>
            <a:r>
              <a:rPr lang="en-US" sz="1800" dirty="0"/>
              <a:t>(infection rate)</a:t>
            </a:r>
            <a:r>
              <a:rPr lang="en-US" sz="2800" dirty="0"/>
              <a:t>	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dirty="0"/>
              <a:t>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6873F-94DF-42D6-8156-88D15544692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639" y="1838901"/>
            <a:ext cx="5220000" cy="435374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u="sng" dirty="0"/>
              <a:t>Reduction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10-95%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up to 68%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16-33%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up to 43%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up to 43%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up to 41%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to 80%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10-24%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291F7-D792-4DF5-8A7D-D371AA2E9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4</a:t>
            </a:fld>
            <a:endParaRPr lang="es-EC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F6F68-09C7-43C8-88FB-5DA0EF0DE6B0}"/>
              </a:ext>
            </a:extLst>
          </p:cNvPr>
          <p:cNvSpPr txBox="1"/>
          <p:nvPr/>
        </p:nvSpPr>
        <p:spPr>
          <a:xfrm>
            <a:off x="562703" y="6303254"/>
            <a:ext cx="1016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2103,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Kotze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2012, Moskowitz 2010, Reddy 2009,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Brevig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2009, Ferraris 2007, Wong 2007,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Ghiglione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Freedmand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2007, Martinez 2007, 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DeAnda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2006, Freedman 2005, Pierson 2004,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Kourtzis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2004, Morgan 2004,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Slappendel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2003, Van der Linden 2001, Helm 1998</a:t>
            </a:r>
          </a:p>
        </p:txBody>
      </p:sp>
    </p:spTree>
    <p:extLst>
      <p:ext uri="{BB962C8B-B14F-4D97-AF65-F5344CB8AC3E}">
        <p14:creationId xmlns:p14="http://schemas.microsoft.com/office/powerpoint/2010/main" val="121851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A6E00-26D9-497B-8C47-BFE48B9B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5</a:t>
            </a:fld>
            <a:endParaRPr lang="es-EC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B326B-4AE3-F741-806B-AFC1ADEC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69" y="724395"/>
            <a:ext cx="8030250" cy="5860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8480B8-F0D3-CE4C-968F-649121B09C02}"/>
              </a:ext>
            </a:extLst>
          </p:cNvPr>
          <p:cNvSpPr txBox="1"/>
          <p:nvPr/>
        </p:nvSpPr>
        <p:spPr>
          <a:xfrm>
            <a:off x="2006930" y="6587666"/>
            <a:ext cx="52357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SABM Executive Guide for Patient Blood Management Programs</a:t>
            </a:r>
            <a:r>
              <a:rPr lang="en-US" sz="1050" baseline="30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467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3" y="728481"/>
            <a:ext cx="11175936" cy="75568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cs typeface="Arial" panose="020B0604020202020204" pitchFamily="34" charset="0"/>
              </a:rPr>
              <a:t>Aligns with regulatory compliance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3" y="1859683"/>
            <a:ext cx="11175936" cy="435374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Fiscally responsible.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Clinically superior.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Patient-centered.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2" descr="C:\Users\2063729\Pictures\SABM C&amp;M\iStock_000045066450_Full_preview.jpeg">
            <a:extLst>
              <a:ext uri="{FF2B5EF4-FFF2-40B4-BE49-F238E27FC236}">
                <a16:creationId xmlns:a16="http://schemas.microsoft.com/office/drawing/2014/main" id="{2544A796-3274-4E0F-BBC2-DCC202C2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65" y="1859683"/>
            <a:ext cx="5632176" cy="394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CE2AD7-963A-46F3-A8FB-098302F6641E}"/>
              </a:ext>
            </a:extLst>
          </p:cNvPr>
          <p:cNvSpPr txBox="1"/>
          <p:nvPr/>
        </p:nvSpPr>
        <p:spPr>
          <a:xfrm>
            <a:off x="562703" y="3935951"/>
            <a:ext cx="5318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Blood Management aligns with value based reimbursement and quality models.</a:t>
            </a:r>
          </a:p>
        </p:txBody>
      </p:sp>
    </p:spTree>
    <p:extLst>
      <p:ext uri="{BB962C8B-B14F-4D97-AF65-F5344CB8AC3E}">
        <p14:creationId xmlns:p14="http://schemas.microsoft.com/office/powerpoint/2010/main" val="68704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6F78A-CBC5-0348-A272-2579C36C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7</a:t>
            </a:fld>
            <a:endParaRPr lang="es-EC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43E9B-83CC-2840-88FE-89FE7C98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754"/>
            <a:ext cx="12192000" cy="4870515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1B37CF5-70AD-364C-9CF6-9A960C7ACF06}"/>
              </a:ext>
            </a:extLst>
          </p:cNvPr>
          <p:cNvSpPr txBox="1">
            <a:spLocks noChangeArrowheads="1"/>
          </p:cNvSpPr>
          <p:nvPr/>
        </p:nvSpPr>
        <p:spPr>
          <a:xfrm>
            <a:off x="562703" y="728481"/>
            <a:ext cx="11175936" cy="75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Arial" panose="020B0604020202020204" pitchFamily="34" charset="0"/>
              </a:rPr>
              <a:t>PBM Foundational Principles</a:t>
            </a:r>
          </a:p>
        </p:txBody>
      </p:sp>
    </p:spTree>
    <p:extLst>
      <p:ext uri="{BB962C8B-B14F-4D97-AF65-F5344CB8AC3E}">
        <p14:creationId xmlns:p14="http://schemas.microsoft.com/office/powerpoint/2010/main" val="265953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6F78A-CBC5-0348-A272-2579C36C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8</a:t>
            </a:fld>
            <a:endParaRPr lang="es-EC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EF8AC-CBC9-2941-97FE-548FC2970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505"/>
            <a:ext cx="12192000" cy="487051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A8C4B39-FA36-374D-85A1-D7F0F41488DF}"/>
              </a:ext>
            </a:extLst>
          </p:cNvPr>
          <p:cNvSpPr txBox="1">
            <a:spLocks noChangeArrowheads="1"/>
          </p:cNvSpPr>
          <p:nvPr/>
        </p:nvSpPr>
        <p:spPr>
          <a:xfrm>
            <a:off x="562703" y="728481"/>
            <a:ext cx="11175936" cy="75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Arial" panose="020B0604020202020204" pitchFamily="34" charset="0"/>
              </a:rPr>
              <a:t>PBM Foundational Principles</a:t>
            </a:r>
          </a:p>
        </p:txBody>
      </p:sp>
    </p:spTree>
    <p:extLst>
      <p:ext uri="{BB962C8B-B14F-4D97-AF65-F5344CB8AC3E}">
        <p14:creationId xmlns:p14="http://schemas.microsoft.com/office/powerpoint/2010/main" val="112341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6F78A-CBC5-0348-A272-2579C36C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F0A05-CA80-4234-AEAA-35AB6290AD2C}" type="slidenum">
              <a:rPr lang="es-EC" smtClean="0"/>
              <a:pPr/>
              <a:t>9</a:t>
            </a:fld>
            <a:endParaRPr lang="es-EC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36B5A-208E-4849-8776-A7714766D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624"/>
            <a:ext cx="12192000" cy="4870515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2FA29F6-8DD3-7545-B3CF-65B98FA6496B}"/>
              </a:ext>
            </a:extLst>
          </p:cNvPr>
          <p:cNvSpPr txBox="1">
            <a:spLocks noChangeArrowheads="1"/>
          </p:cNvSpPr>
          <p:nvPr/>
        </p:nvSpPr>
        <p:spPr>
          <a:xfrm>
            <a:off x="562703" y="728481"/>
            <a:ext cx="11175936" cy="755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kern="1200" cap="all" baseline="0">
                <a:solidFill>
                  <a:schemeClr val="bg1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US" sz="4800" dirty="0">
                <a:cs typeface="Arial" panose="020B0604020202020204" pitchFamily="34" charset="0"/>
              </a:rPr>
              <a:t>PBM Foundational Principles</a:t>
            </a:r>
          </a:p>
        </p:txBody>
      </p:sp>
    </p:spTree>
    <p:extLst>
      <p:ext uri="{BB962C8B-B14F-4D97-AF65-F5344CB8AC3E}">
        <p14:creationId xmlns:p14="http://schemas.microsoft.com/office/powerpoint/2010/main" val="2124319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B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52841"/>
      </a:accent1>
      <a:accent2>
        <a:srgbClr val="C2AC5F"/>
      </a:accent2>
      <a:accent3>
        <a:srgbClr val="80BABE"/>
      </a:accent3>
      <a:accent4>
        <a:srgbClr val="36454F"/>
      </a:accent4>
      <a:accent5>
        <a:srgbClr val="F5F5F5"/>
      </a:accent5>
      <a:accent6>
        <a:srgbClr val="83191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M Presentation Template" id="{DD0D1425-77FD-9042-B694-B205C6D4CDF0}" vid="{A250A321-5FEE-D542-90C7-7C3C176BE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6C3661439254E87E0E38B1D53DA91" ma:contentTypeVersion="18" ma:contentTypeDescription="Create a new document." ma:contentTypeScope="" ma:versionID="530f725bbe6fc434d36ec8d78caee3d5">
  <xsd:schema xmlns:xsd="http://www.w3.org/2001/XMLSchema" xmlns:xs="http://www.w3.org/2001/XMLSchema" xmlns:p="http://schemas.microsoft.com/office/2006/metadata/properties" xmlns:ns2="dbb68f0f-f430-455b-b795-b5e22e84a383" xmlns:ns3="2d7d53e4-d5a3-4b65-9148-ac72a0218713" targetNamespace="http://schemas.microsoft.com/office/2006/metadata/properties" ma:root="true" ma:fieldsID="7e019ab5f333952f9c967915d8dada7b" ns2:_="" ns3:_="">
    <xsd:import namespace="dbb68f0f-f430-455b-b795-b5e22e84a383"/>
    <xsd:import namespace="2d7d53e4-d5a3-4b65-9148-ac72a0218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68f0f-f430-455b-b795-b5e22e84a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388232-1b1f-4ce2-a667-24a8dd855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d53e4-d5a3-4b65-9148-ac72a021871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7fff74-6156-4f09-a115-630f4a3cda13}" ma:internalName="TaxCatchAll" ma:showField="CatchAllData" ma:web="2d7d53e4-d5a3-4b65-9148-ac72a0218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9D0A45-FFD6-4951-97A4-269E162B89DC}"/>
</file>

<file path=customXml/itemProps2.xml><?xml version="1.0" encoding="utf-8"?>
<ds:datastoreItem xmlns:ds="http://schemas.openxmlformats.org/officeDocument/2006/customXml" ds:itemID="{1DEC9F07-2E2F-4B2B-A082-E19788C1119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312</Words>
  <Application>Microsoft Macintosh PowerPoint</Application>
  <PresentationFormat>Widescreen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Demi Cond</vt:lpstr>
      <vt:lpstr>Verdana</vt:lpstr>
      <vt:lpstr>Office Theme</vt:lpstr>
      <vt:lpstr>PowerPoint Presentation</vt:lpstr>
      <vt:lpstr>What is Patient Blood Management?</vt:lpstr>
      <vt:lpstr>Patient Blood Management benefits</vt:lpstr>
      <vt:lpstr>Pbm and patient outcomes</vt:lpstr>
      <vt:lpstr>PowerPoint Presentation</vt:lpstr>
      <vt:lpstr>Aligns with regulatory compliance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PBM Program Essential 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Melseth</dc:creator>
  <cp:lastModifiedBy>Carmen Melseth</cp:lastModifiedBy>
  <cp:revision>31</cp:revision>
  <dcterms:created xsi:type="dcterms:W3CDTF">2018-11-30T22:53:55Z</dcterms:created>
  <dcterms:modified xsi:type="dcterms:W3CDTF">2019-04-16T01:13:32Z</dcterms:modified>
</cp:coreProperties>
</file>