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84" r:id="rId3"/>
    <p:sldId id="285" r:id="rId4"/>
    <p:sldId id="261" r:id="rId5"/>
    <p:sldId id="281" r:id="rId6"/>
    <p:sldId id="286" r:id="rId7"/>
    <p:sldId id="280" r:id="rId8"/>
    <p:sldId id="275" r:id="rId9"/>
    <p:sldId id="276" r:id="rId10"/>
    <p:sldId id="277" r:id="rId11"/>
    <p:sldId id="279" r:id="rId12"/>
    <p:sldId id="267" r:id="rId13"/>
    <p:sldId id="268" r:id="rId14"/>
    <p:sldId id="269" r:id="rId15"/>
    <p:sldId id="266" r:id="rId16"/>
    <p:sldId id="273" r:id="rId17"/>
    <p:sldId id="272" r:id="rId18"/>
    <p:sldId id="282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ABE"/>
    <a:srgbClr val="05294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F2ABB-081C-46A5-B3F2-236C0C98F79B}" type="doc">
      <dgm:prSet loTypeId="urn:microsoft.com/office/officeart/2005/8/layout/process3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9D8AB8-C180-407A-ADBF-45C2322A3956}">
      <dgm:prSet phldrT="[Text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Pre-Operative</a:t>
          </a:r>
        </a:p>
      </dgm:t>
    </dgm:pt>
    <dgm:pt modelId="{55283968-433C-4D5A-9850-33534502BF58}" type="parTrans" cxnId="{A93D7113-3659-4E5E-8C62-777C9D91A9F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E396C4-7B1E-4907-9638-7EA8518CFEB5}" type="sibTrans" cxnId="{A93D7113-3659-4E5E-8C62-777C9D91A9F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A3CB9-8CFF-4247-9A2B-4154790062DA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Internist, Primary Physician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C89D9-110A-4849-9092-90527691171C}" type="parTrans" cxnId="{6EDD0133-F88C-4B4B-8B56-F97F938EF27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4805C-7E90-48B1-B22B-04A7C6397B93}" type="sibTrans" cxnId="{6EDD0133-F88C-4B4B-8B56-F97F938EF27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DDEB8E-3799-4817-9A91-AA5489C92FB7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Surgeon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AB862-8CC1-4F04-89E6-E67B2483B574}" type="parTrans" cxnId="{E6E0F53D-53B3-49B1-8C9F-6A479ADD089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3DBBE-0066-400E-A3E9-46EC0154BC84}" type="sibTrans" cxnId="{E6E0F53D-53B3-49B1-8C9F-6A479ADD089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7356A-ACEA-42A6-AF1F-D4406579A260}">
      <dgm:prSet phldrT="[Text]"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Intra-Operative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1CE09-562D-4EF0-A9F3-A62BEFF7932E}" type="parTrans" cxnId="{CA954AB3-002C-43D5-BFB9-C24D58026281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C092A8-112D-4090-9F2F-A24B88B2FDA0}" type="sibTrans" cxnId="{CA954AB3-002C-43D5-BFB9-C24D58026281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3F4C8-E6A5-48E7-B1EA-BEECCB9A4356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Anesthesiologist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C6956-3367-4B33-BEF7-3A9E7C55912B}" type="parTrans" cxnId="{58E726C2-DDBD-4EAB-B015-2404B499C0B4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FEFE1-7225-474D-80E0-3A4F59273658}" type="sibTrans" cxnId="{58E726C2-DDBD-4EAB-B015-2404B499C0B4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6210E-0B30-45EB-A0A2-EDEC6ABDF802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Surgeon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DE9663-EE48-4D90-9009-EC83E4FF79CC}" type="parTrans" cxnId="{C0C3E234-8C36-4255-BFD1-5A620F493EE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1A9C8-6274-4B93-A76E-FC652402348F}" type="sibTrans" cxnId="{C0C3E234-8C36-4255-BFD1-5A620F493EE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D43BC-FB50-41A7-9053-2A6FDF728D44}">
      <dgm:prSet phldrT="[Text]"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Post-Operative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2D09C-9F54-4D00-AA61-BF1E9DC8B433}" type="parTrans" cxnId="{BF285734-EF49-45F5-9880-5D9FBD9B9EFC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B5CC5-14FB-4FEE-ADEC-0DD08FE78A33}" type="sibTrans" cxnId="{BF285734-EF49-45F5-9880-5D9FBD9B9EFC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65348-4A78-4B45-9FE5-23A9B4CB3412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Surgeon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A9BE8-7081-4FA6-96FD-80125B61B113}" type="parTrans" cxnId="{620E89DD-3BB2-4257-B7CE-F0795A24A24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09C37A-8183-468B-A2E3-ACE54C0319CE}" type="sibTrans" cxnId="{620E89DD-3BB2-4257-B7CE-F0795A24A24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CFBF8-55D1-4B86-9A8C-A25C8E7D7DF1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Intensivist/ Hospitalist</a:t>
          </a:r>
        </a:p>
      </dgm:t>
    </dgm:pt>
    <dgm:pt modelId="{C43C6ABC-9C02-4EA0-957D-CFFB5C6F0DBB}" type="parTrans" cxnId="{AEE2251E-C5BA-49D5-8F7A-3A3B3694F2E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D6E3F-0ECA-4C18-8332-96552A8420B3}" type="sibTrans" cxnId="{AEE2251E-C5BA-49D5-8F7A-3A3B3694F2E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F24113-C566-4201-A50B-8C322D11C8A6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Perfusion (CV)</a:t>
          </a:r>
        </a:p>
      </dgm:t>
    </dgm:pt>
    <dgm:pt modelId="{35C59CD0-B74A-4669-9395-93AF10E8972D}" type="parTrans" cxnId="{06836D4E-11EB-4BFE-A50B-20BA114B4C3D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3CC68-2472-4444-B606-BEA0468CF44E}" type="sibTrans" cxnId="{06836D4E-11EB-4BFE-A50B-20BA114B4C3D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844427-1C59-4B5C-81E0-8EFF6AAA20A8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Nursing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E63ED-BBC9-444E-98E6-BD709574F076}" type="parTrans" cxnId="{D349916D-FC74-42A4-9DEC-746E9EDFA70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9B545-8BD3-4612-99B8-37C467ABFA40}" type="sibTrans" cxnId="{D349916D-FC74-42A4-9DEC-746E9EDFA70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17B3E-4482-4104-8A5D-B1A131F37DF8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Nursing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5BBD83-0409-44F4-A0ED-E5A2D866437B}" type="parTrans" cxnId="{52054A1A-3BAB-44E4-AEBC-675BD7F6CE7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F78A4-6318-4792-9EAA-8E2CF772AB97}" type="sibTrans" cxnId="{52054A1A-3BAB-44E4-AEBC-675BD7F6CE7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6E58BC-059E-4DC1-AD52-0E2BE67E6254}">
      <dgm:prSet phldrT="[Text]"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Specialists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6EF0F-F8E7-41A0-BB46-767E4D85A429}" type="parTrans" cxnId="{D8BA36FD-8647-49D3-BC95-885D3BDA830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9F5449-BC68-4F10-AE94-E0DB61ECD0E1}" type="sibTrans" cxnId="{D8BA36FD-8647-49D3-BC95-885D3BDA830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831B5-C290-4D7F-8AB7-B171775EC672}" type="pres">
      <dgm:prSet presAssocID="{480F2ABB-081C-46A5-B3F2-236C0C98F79B}" presName="linearFlow" presStyleCnt="0">
        <dgm:presLayoutVars>
          <dgm:dir/>
          <dgm:animLvl val="lvl"/>
          <dgm:resizeHandles val="exact"/>
        </dgm:presLayoutVars>
      </dgm:prSet>
      <dgm:spPr/>
    </dgm:pt>
    <dgm:pt modelId="{ADEE1D75-9E4D-4742-A69F-834B990C4B7F}" type="pres">
      <dgm:prSet presAssocID="{3F9D8AB8-C180-407A-ADBF-45C2322A3956}" presName="composite" presStyleCnt="0"/>
      <dgm:spPr/>
    </dgm:pt>
    <dgm:pt modelId="{5FD6DD1C-8E85-48B5-B8CA-A125725AEC72}" type="pres">
      <dgm:prSet presAssocID="{3F9D8AB8-C180-407A-ADBF-45C2322A395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6C35C94-1AFC-46D9-BA2E-5EF7079D27F8}" type="pres">
      <dgm:prSet presAssocID="{3F9D8AB8-C180-407A-ADBF-45C2322A3956}" presName="parSh" presStyleLbl="node1" presStyleIdx="0" presStyleCnt="3"/>
      <dgm:spPr/>
    </dgm:pt>
    <dgm:pt modelId="{5AC1A54C-A343-4E00-B308-5388EF2FEAE7}" type="pres">
      <dgm:prSet presAssocID="{3F9D8AB8-C180-407A-ADBF-45C2322A3956}" presName="desTx" presStyleLbl="fgAcc1" presStyleIdx="0" presStyleCnt="3" custLinFactNeighborX="9797" custLinFactNeighborY="-570">
        <dgm:presLayoutVars>
          <dgm:bulletEnabled val="1"/>
        </dgm:presLayoutVars>
      </dgm:prSet>
      <dgm:spPr/>
    </dgm:pt>
    <dgm:pt modelId="{58B1862D-2B2A-441B-9DB6-35FAB10ABB04}" type="pres">
      <dgm:prSet presAssocID="{68E396C4-7B1E-4907-9638-7EA8518CFEB5}" presName="sibTrans" presStyleLbl="sibTrans2D1" presStyleIdx="0" presStyleCnt="2"/>
      <dgm:spPr/>
    </dgm:pt>
    <dgm:pt modelId="{00076ED2-5C92-4FF0-B9B9-346D60E33BC4}" type="pres">
      <dgm:prSet presAssocID="{68E396C4-7B1E-4907-9638-7EA8518CFEB5}" presName="connTx" presStyleLbl="sibTrans2D1" presStyleIdx="0" presStyleCnt="2"/>
      <dgm:spPr/>
    </dgm:pt>
    <dgm:pt modelId="{33B0006A-57DF-46B3-B8DD-5CEB8A0F81E7}" type="pres">
      <dgm:prSet presAssocID="{26D7356A-ACEA-42A6-AF1F-D4406579A260}" presName="composite" presStyleCnt="0"/>
      <dgm:spPr/>
    </dgm:pt>
    <dgm:pt modelId="{F80325AF-3760-4DD9-9BE8-15574D1C6F44}" type="pres">
      <dgm:prSet presAssocID="{26D7356A-ACEA-42A6-AF1F-D4406579A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8783856-EE2E-446B-BE63-04B2C9C59E81}" type="pres">
      <dgm:prSet presAssocID="{26D7356A-ACEA-42A6-AF1F-D4406579A260}" presName="parSh" presStyleLbl="node1" presStyleIdx="1" presStyleCnt="3"/>
      <dgm:spPr/>
    </dgm:pt>
    <dgm:pt modelId="{3BEFC17A-DC33-497A-B8E6-56693983EF80}" type="pres">
      <dgm:prSet presAssocID="{26D7356A-ACEA-42A6-AF1F-D4406579A260}" presName="desTx" presStyleLbl="fgAcc1" presStyleIdx="1" presStyleCnt="3" custScaleX="104098" custLinFactNeighborX="-2584" custLinFactNeighborY="-1286">
        <dgm:presLayoutVars>
          <dgm:bulletEnabled val="1"/>
        </dgm:presLayoutVars>
      </dgm:prSet>
      <dgm:spPr/>
    </dgm:pt>
    <dgm:pt modelId="{45F4D08C-1DF7-412D-B6EC-6456FB2D5DFD}" type="pres">
      <dgm:prSet presAssocID="{35C092A8-112D-4090-9F2F-A24B88B2FDA0}" presName="sibTrans" presStyleLbl="sibTrans2D1" presStyleIdx="1" presStyleCnt="2"/>
      <dgm:spPr/>
    </dgm:pt>
    <dgm:pt modelId="{0D939FE1-87A6-455F-A28D-1F3E39EC5DC1}" type="pres">
      <dgm:prSet presAssocID="{35C092A8-112D-4090-9F2F-A24B88B2FDA0}" presName="connTx" presStyleLbl="sibTrans2D1" presStyleIdx="1" presStyleCnt="2"/>
      <dgm:spPr/>
    </dgm:pt>
    <dgm:pt modelId="{6ED1FA85-BD72-491F-AAC3-E9EB1910C6CE}" type="pres">
      <dgm:prSet presAssocID="{BE0D43BC-FB50-41A7-9053-2A6FDF728D44}" presName="composite" presStyleCnt="0"/>
      <dgm:spPr/>
    </dgm:pt>
    <dgm:pt modelId="{F5C71097-C3F8-4F41-8589-0700DB735002}" type="pres">
      <dgm:prSet presAssocID="{BE0D43BC-FB50-41A7-9053-2A6FDF728D4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EEA99F7-4B63-46E9-B299-34D21721903C}" type="pres">
      <dgm:prSet presAssocID="{BE0D43BC-FB50-41A7-9053-2A6FDF728D44}" presName="parSh" presStyleLbl="node1" presStyleIdx="2" presStyleCnt="3" custLinFactNeighborX="-144" custLinFactNeighborY="-5708"/>
      <dgm:spPr/>
    </dgm:pt>
    <dgm:pt modelId="{567E9D5C-D099-4927-BED3-97E31236EFE2}" type="pres">
      <dgm:prSet presAssocID="{BE0D43BC-FB50-41A7-9053-2A6FDF728D44}" presName="desTx" presStyleLbl="fgAcc1" presStyleIdx="2" presStyleCnt="3" custLinFactNeighborX="-410" custLinFactNeighborY="-1286">
        <dgm:presLayoutVars>
          <dgm:bulletEnabled val="1"/>
        </dgm:presLayoutVars>
      </dgm:prSet>
      <dgm:spPr/>
    </dgm:pt>
  </dgm:ptLst>
  <dgm:cxnLst>
    <dgm:cxn modelId="{85DC5009-4BC6-4301-B77D-A16844E7DC22}" type="presOf" srcId="{68E396C4-7B1E-4907-9638-7EA8518CFEB5}" destId="{00076ED2-5C92-4FF0-B9B9-346D60E33BC4}" srcOrd="1" destOrd="0" presId="urn:microsoft.com/office/officeart/2005/8/layout/process3"/>
    <dgm:cxn modelId="{042B0112-6B67-4E24-A121-717221A9DBFE}" type="presOf" srcId="{A9165348-4A78-4B45-9FE5-23A9B4CB3412}" destId="{567E9D5C-D099-4927-BED3-97E31236EFE2}" srcOrd="0" destOrd="0" presId="urn:microsoft.com/office/officeart/2005/8/layout/process3"/>
    <dgm:cxn modelId="{A93D7113-3659-4E5E-8C62-777C9D91A9F6}" srcId="{480F2ABB-081C-46A5-B3F2-236C0C98F79B}" destId="{3F9D8AB8-C180-407A-ADBF-45C2322A3956}" srcOrd="0" destOrd="0" parTransId="{55283968-433C-4D5A-9850-33534502BF58}" sibTransId="{68E396C4-7B1E-4907-9638-7EA8518CFEB5}"/>
    <dgm:cxn modelId="{0D7D3815-8173-4759-A124-3E89B2DE6AC6}" type="presOf" srcId="{8843F4C8-E6A5-48E7-B1EA-BEECCB9A4356}" destId="{3BEFC17A-DC33-497A-B8E6-56693983EF80}" srcOrd="0" destOrd="0" presId="urn:microsoft.com/office/officeart/2005/8/layout/process3"/>
    <dgm:cxn modelId="{52054A1A-3BAB-44E4-AEBC-675BD7F6CE79}" srcId="{BE0D43BC-FB50-41A7-9053-2A6FDF728D44}" destId="{07917B3E-4482-4104-8A5D-B1A131F37DF8}" srcOrd="2" destOrd="0" parTransId="{4E5BBD83-0409-44F4-A0ED-E5A2D866437B}" sibTransId="{A1AF78A4-6318-4792-9EAA-8E2CF772AB97}"/>
    <dgm:cxn modelId="{AEE2251E-C5BA-49D5-8F7A-3A3B3694F2EE}" srcId="{BE0D43BC-FB50-41A7-9053-2A6FDF728D44}" destId="{5C3CFBF8-55D1-4B86-9A8C-A25C8E7D7DF1}" srcOrd="1" destOrd="0" parTransId="{C43C6ABC-9C02-4EA0-957D-CFFB5C6F0DBB}" sibTransId="{4FED6E3F-0ECA-4C18-8332-96552A8420B3}"/>
    <dgm:cxn modelId="{58739528-4E10-4195-AEBB-D2B57BD1C5B4}" type="presOf" srcId="{5C3CFBF8-55D1-4B86-9A8C-A25C8E7D7DF1}" destId="{567E9D5C-D099-4927-BED3-97E31236EFE2}" srcOrd="0" destOrd="1" presId="urn:microsoft.com/office/officeart/2005/8/layout/process3"/>
    <dgm:cxn modelId="{17A1922B-E842-4969-8419-4554214A0D9A}" type="presOf" srcId="{3F9D8AB8-C180-407A-ADBF-45C2322A3956}" destId="{06C35C94-1AFC-46D9-BA2E-5EF7079D27F8}" srcOrd="1" destOrd="0" presId="urn:microsoft.com/office/officeart/2005/8/layout/process3"/>
    <dgm:cxn modelId="{6EDD0133-F88C-4B4B-8B56-F97F938EF276}" srcId="{3F9D8AB8-C180-407A-ADBF-45C2322A3956}" destId="{2C3A3CB9-8CFF-4247-9A2B-4154790062DA}" srcOrd="0" destOrd="0" parTransId="{6CAC89D9-110A-4849-9092-90527691171C}" sibTransId="{5574805C-7E90-48B1-B22B-04A7C6397B93}"/>
    <dgm:cxn modelId="{BF285734-EF49-45F5-9880-5D9FBD9B9EFC}" srcId="{480F2ABB-081C-46A5-B3F2-236C0C98F79B}" destId="{BE0D43BC-FB50-41A7-9053-2A6FDF728D44}" srcOrd="2" destOrd="0" parTransId="{A5B2D09C-9F54-4D00-AA61-BF1E9DC8B433}" sibTransId="{B6FB5CC5-14FB-4FEE-ADEC-0DD08FE78A33}"/>
    <dgm:cxn modelId="{C0C3E234-8C36-4255-BFD1-5A620F493EE3}" srcId="{26D7356A-ACEA-42A6-AF1F-D4406579A260}" destId="{79B6210E-0B30-45EB-A0A2-EDEC6ABDF802}" srcOrd="1" destOrd="0" parTransId="{56DE9663-EE48-4D90-9009-EC83E4FF79CC}" sibTransId="{AF01A9C8-6274-4B93-A76E-FC652402348F}"/>
    <dgm:cxn modelId="{E6E0F53D-53B3-49B1-8C9F-6A479ADD0890}" srcId="{3F9D8AB8-C180-407A-ADBF-45C2322A3956}" destId="{4BDDEB8E-3799-4817-9A91-AA5489C92FB7}" srcOrd="1" destOrd="0" parTransId="{FBEAB862-8CC1-4F04-89E6-E67B2483B574}" sibTransId="{10B3DBBE-0066-400E-A3E9-46EC0154BC84}"/>
    <dgm:cxn modelId="{AFE8DC3F-45E5-4FC5-902E-872B12769117}" type="presOf" srcId="{480F2ABB-081C-46A5-B3F2-236C0C98F79B}" destId="{ECC831B5-C290-4D7F-8AB7-B171775EC672}" srcOrd="0" destOrd="0" presId="urn:microsoft.com/office/officeart/2005/8/layout/process3"/>
    <dgm:cxn modelId="{06836D4E-11EB-4BFE-A50B-20BA114B4C3D}" srcId="{26D7356A-ACEA-42A6-AF1F-D4406579A260}" destId="{F1F24113-C566-4201-A50B-8C322D11C8A6}" srcOrd="2" destOrd="0" parTransId="{35C59CD0-B74A-4669-9395-93AF10E8972D}" sibTransId="{2223CC68-2472-4444-B606-BEA0468CF44E}"/>
    <dgm:cxn modelId="{17EDA351-AB86-41E0-83A9-E25D3808456C}" type="presOf" srcId="{26D7356A-ACEA-42A6-AF1F-D4406579A260}" destId="{38783856-EE2E-446B-BE63-04B2C9C59E81}" srcOrd="1" destOrd="0" presId="urn:microsoft.com/office/officeart/2005/8/layout/process3"/>
    <dgm:cxn modelId="{41750F64-15D4-4BA8-BDAF-339EAD5A6367}" type="presOf" srcId="{E46E58BC-059E-4DC1-AD52-0E2BE67E6254}" destId="{3BEFC17A-DC33-497A-B8E6-56693983EF80}" srcOrd="0" destOrd="3" presId="urn:microsoft.com/office/officeart/2005/8/layout/process3"/>
    <dgm:cxn modelId="{D349916D-FC74-42A4-9DEC-746E9EDFA703}" srcId="{26D7356A-ACEA-42A6-AF1F-D4406579A260}" destId="{6F844427-1C59-4B5C-81E0-8EFF6AAA20A8}" srcOrd="4" destOrd="0" parTransId="{1ADE63ED-BBC9-444E-98E6-BD709574F076}" sibTransId="{2799B545-8BD3-4612-99B8-37C467ABFA40}"/>
    <dgm:cxn modelId="{B8F93585-69DB-4AC2-9E08-E20BECCC0702}" type="presOf" srcId="{BE0D43BC-FB50-41A7-9053-2A6FDF728D44}" destId="{F5C71097-C3F8-4F41-8589-0700DB735002}" srcOrd="0" destOrd="0" presId="urn:microsoft.com/office/officeart/2005/8/layout/process3"/>
    <dgm:cxn modelId="{36ABAB88-5891-44F8-B48B-6EAB3FA6F886}" type="presOf" srcId="{07917B3E-4482-4104-8A5D-B1A131F37DF8}" destId="{567E9D5C-D099-4927-BED3-97E31236EFE2}" srcOrd="0" destOrd="2" presId="urn:microsoft.com/office/officeart/2005/8/layout/process3"/>
    <dgm:cxn modelId="{F8D6D3AB-8597-4E08-9AF3-493DB4DF2CE3}" type="presOf" srcId="{79B6210E-0B30-45EB-A0A2-EDEC6ABDF802}" destId="{3BEFC17A-DC33-497A-B8E6-56693983EF80}" srcOrd="0" destOrd="1" presId="urn:microsoft.com/office/officeart/2005/8/layout/process3"/>
    <dgm:cxn modelId="{CA954AB3-002C-43D5-BFB9-C24D58026281}" srcId="{480F2ABB-081C-46A5-B3F2-236C0C98F79B}" destId="{26D7356A-ACEA-42A6-AF1F-D4406579A260}" srcOrd="1" destOrd="0" parTransId="{EFF1CE09-562D-4EF0-A9F3-A62BEFF7932E}" sibTransId="{35C092A8-112D-4090-9F2F-A24B88B2FDA0}"/>
    <dgm:cxn modelId="{453915C2-FDCD-4E8A-83C0-BD4729F01B26}" type="presOf" srcId="{6F844427-1C59-4B5C-81E0-8EFF6AAA20A8}" destId="{3BEFC17A-DC33-497A-B8E6-56693983EF80}" srcOrd="0" destOrd="4" presId="urn:microsoft.com/office/officeart/2005/8/layout/process3"/>
    <dgm:cxn modelId="{58E726C2-DDBD-4EAB-B015-2404B499C0B4}" srcId="{26D7356A-ACEA-42A6-AF1F-D4406579A260}" destId="{8843F4C8-E6A5-48E7-B1EA-BEECCB9A4356}" srcOrd="0" destOrd="0" parTransId="{E1CC6956-3367-4B33-BEF7-3A9E7C55912B}" sibTransId="{4B3FEFE1-7225-474D-80E0-3A4F59273658}"/>
    <dgm:cxn modelId="{9E53C8C6-FE14-4FBB-9B94-4F3FBAC11B11}" type="presOf" srcId="{35C092A8-112D-4090-9F2F-A24B88B2FDA0}" destId="{45F4D08C-1DF7-412D-B6EC-6456FB2D5DFD}" srcOrd="0" destOrd="0" presId="urn:microsoft.com/office/officeart/2005/8/layout/process3"/>
    <dgm:cxn modelId="{F0D178D8-F227-4CFA-988E-29C7E85E6ADB}" type="presOf" srcId="{68E396C4-7B1E-4907-9638-7EA8518CFEB5}" destId="{58B1862D-2B2A-441B-9DB6-35FAB10ABB04}" srcOrd="0" destOrd="0" presId="urn:microsoft.com/office/officeart/2005/8/layout/process3"/>
    <dgm:cxn modelId="{620E89DD-3BB2-4257-B7CE-F0795A24A240}" srcId="{BE0D43BC-FB50-41A7-9053-2A6FDF728D44}" destId="{A9165348-4A78-4B45-9FE5-23A9B4CB3412}" srcOrd="0" destOrd="0" parTransId="{028A9BE8-7081-4FA6-96FD-80125B61B113}" sibTransId="{2709C37A-8183-468B-A2E3-ACE54C0319CE}"/>
    <dgm:cxn modelId="{4ADA83E0-5B8D-4B6A-ACCB-81AFD54FECD2}" type="presOf" srcId="{35C092A8-112D-4090-9F2F-A24B88B2FDA0}" destId="{0D939FE1-87A6-455F-A28D-1F3E39EC5DC1}" srcOrd="1" destOrd="0" presId="urn:microsoft.com/office/officeart/2005/8/layout/process3"/>
    <dgm:cxn modelId="{5272FEE2-B2C2-4617-B2C1-90E22C4C655C}" type="presOf" srcId="{BE0D43BC-FB50-41A7-9053-2A6FDF728D44}" destId="{EEEA99F7-4B63-46E9-B299-34D21721903C}" srcOrd="1" destOrd="0" presId="urn:microsoft.com/office/officeart/2005/8/layout/process3"/>
    <dgm:cxn modelId="{AF3E1BF3-C33E-456D-94CA-4EF6CC009E32}" type="presOf" srcId="{26D7356A-ACEA-42A6-AF1F-D4406579A260}" destId="{F80325AF-3760-4DD9-9BE8-15574D1C6F44}" srcOrd="0" destOrd="0" presId="urn:microsoft.com/office/officeart/2005/8/layout/process3"/>
    <dgm:cxn modelId="{E1D724F4-184B-42AB-BF4F-DCBCB51FF628}" type="presOf" srcId="{2C3A3CB9-8CFF-4247-9A2B-4154790062DA}" destId="{5AC1A54C-A343-4E00-B308-5388EF2FEAE7}" srcOrd="0" destOrd="0" presId="urn:microsoft.com/office/officeart/2005/8/layout/process3"/>
    <dgm:cxn modelId="{A8F3DEF8-3C36-452A-9479-90FC93BAC1EB}" type="presOf" srcId="{3F9D8AB8-C180-407A-ADBF-45C2322A3956}" destId="{5FD6DD1C-8E85-48B5-B8CA-A125725AEC72}" srcOrd="0" destOrd="0" presId="urn:microsoft.com/office/officeart/2005/8/layout/process3"/>
    <dgm:cxn modelId="{613C65FB-A755-481C-B296-36C44430B573}" type="presOf" srcId="{4BDDEB8E-3799-4817-9A91-AA5489C92FB7}" destId="{5AC1A54C-A343-4E00-B308-5388EF2FEAE7}" srcOrd="0" destOrd="1" presId="urn:microsoft.com/office/officeart/2005/8/layout/process3"/>
    <dgm:cxn modelId="{D8BA36FD-8647-49D3-BC95-885D3BDA8300}" srcId="{26D7356A-ACEA-42A6-AF1F-D4406579A260}" destId="{E46E58BC-059E-4DC1-AD52-0E2BE67E6254}" srcOrd="3" destOrd="0" parTransId="{4476EF0F-F8E7-41A0-BB46-767E4D85A429}" sibTransId="{B49F5449-BC68-4F10-AE94-E0DB61ECD0E1}"/>
    <dgm:cxn modelId="{A78027FF-4387-4DA2-A851-7C42A9E59917}" type="presOf" srcId="{F1F24113-C566-4201-A50B-8C322D11C8A6}" destId="{3BEFC17A-DC33-497A-B8E6-56693983EF80}" srcOrd="0" destOrd="2" presId="urn:microsoft.com/office/officeart/2005/8/layout/process3"/>
    <dgm:cxn modelId="{99E80924-723B-492F-8FA8-6928E6A9D4B6}" type="presParOf" srcId="{ECC831B5-C290-4D7F-8AB7-B171775EC672}" destId="{ADEE1D75-9E4D-4742-A69F-834B990C4B7F}" srcOrd="0" destOrd="0" presId="urn:microsoft.com/office/officeart/2005/8/layout/process3"/>
    <dgm:cxn modelId="{7E3FA981-646B-4D06-B6C6-9E553BE8CFA0}" type="presParOf" srcId="{ADEE1D75-9E4D-4742-A69F-834B990C4B7F}" destId="{5FD6DD1C-8E85-48B5-B8CA-A125725AEC72}" srcOrd="0" destOrd="0" presId="urn:microsoft.com/office/officeart/2005/8/layout/process3"/>
    <dgm:cxn modelId="{A3C38B59-BE5D-4843-90AE-6495D476C185}" type="presParOf" srcId="{ADEE1D75-9E4D-4742-A69F-834B990C4B7F}" destId="{06C35C94-1AFC-46D9-BA2E-5EF7079D27F8}" srcOrd="1" destOrd="0" presId="urn:microsoft.com/office/officeart/2005/8/layout/process3"/>
    <dgm:cxn modelId="{1A770FCC-5895-4B4F-A145-B7B0F744135A}" type="presParOf" srcId="{ADEE1D75-9E4D-4742-A69F-834B990C4B7F}" destId="{5AC1A54C-A343-4E00-B308-5388EF2FEAE7}" srcOrd="2" destOrd="0" presId="urn:microsoft.com/office/officeart/2005/8/layout/process3"/>
    <dgm:cxn modelId="{B5A826FF-5824-4728-ADB0-1838FEEA4CFA}" type="presParOf" srcId="{ECC831B5-C290-4D7F-8AB7-B171775EC672}" destId="{58B1862D-2B2A-441B-9DB6-35FAB10ABB04}" srcOrd="1" destOrd="0" presId="urn:microsoft.com/office/officeart/2005/8/layout/process3"/>
    <dgm:cxn modelId="{0E560A57-1102-4E3D-BDB3-5C349B4F362C}" type="presParOf" srcId="{58B1862D-2B2A-441B-9DB6-35FAB10ABB04}" destId="{00076ED2-5C92-4FF0-B9B9-346D60E33BC4}" srcOrd="0" destOrd="0" presId="urn:microsoft.com/office/officeart/2005/8/layout/process3"/>
    <dgm:cxn modelId="{C2AFEFF6-DE45-4A11-8AF4-414825B5EAA8}" type="presParOf" srcId="{ECC831B5-C290-4D7F-8AB7-B171775EC672}" destId="{33B0006A-57DF-46B3-B8DD-5CEB8A0F81E7}" srcOrd="2" destOrd="0" presId="urn:microsoft.com/office/officeart/2005/8/layout/process3"/>
    <dgm:cxn modelId="{C0C85A6B-2EA0-4954-ACD1-48597336BB0F}" type="presParOf" srcId="{33B0006A-57DF-46B3-B8DD-5CEB8A0F81E7}" destId="{F80325AF-3760-4DD9-9BE8-15574D1C6F44}" srcOrd="0" destOrd="0" presId="urn:microsoft.com/office/officeart/2005/8/layout/process3"/>
    <dgm:cxn modelId="{923FBA5C-36B7-467C-9609-020C69A91C2F}" type="presParOf" srcId="{33B0006A-57DF-46B3-B8DD-5CEB8A0F81E7}" destId="{38783856-EE2E-446B-BE63-04B2C9C59E81}" srcOrd="1" destOrd="0" presId="urn:microsoft.com/office/officeart/2005/8/layout/process3"/>
    <dgm:cxn modelId="{3FB279BF-A9DA-4602-97FF-9E4F647FA1B5}" type="presParOf" srcId="{33B0006A-57DF-46B3-B8DD-5CEB8A0F81E7}" destId="{3BEFC17A-DC33-497A-B8E6-56693983EF80}" srcOrd="2" destOrd="0" presId="urn:microsoft.com/office/officeart/2005/8/layout/process3"/>
    <dgm:cxn modelId="{774A5AB5-AF72-48CA-B110-8AAA6017534E}" type="presParOf" srcId="{ECC831B5-C290-4D7F-8AB7-B171775EC672}" destId="{45F4D08C-1DF7-412D-B6EC-6456FB2D5DFD}" srcOrd="3" destOrd="0" presId="urn:microsoft.com/office/officeart/2005/8/layout/process3"/>
    <dgm:cxn modelId="{6BE91535-076F-4CEB-86D9-6EC58ACFDEF1}" type="presParOf" srcId="{45F4D08C-1DF7-412D-B6EC-6456FB2D5DFD}" destId="{0D939FE1-87A6-455F-A28D-1F3E39EC5DC1}" srcOrd="0" destOrd="0" presId="urn:microsoft.com/office/officeart/2005/8/layout/process3"/>
    <dgm:cxn modelId="{6798064C-14E1-43E2-A8D5-3D8EC8D21B13}" type="presParOf" srcId="{ECC831B5-C290-4D7F-8AB7-B171775EC672}" destId="{6ED1FA85-BD72-491F-AAC3-E9EB1910C6CE}" srcOrd="4" destOrd="0" presId="urn:microsoft.com/office/officeart/2005/8/layout/process3"/>
    <dgm:cxn modelId="{9D8E1278-2EE1-4BBB-8092-6E6B4A1BC617}" type="presParOf" srcId="{6ED1FA85-BD72-491F-AAC3-E9EB1910C6CE}" destId="{F5C71097-C3F8-4F41-8589-0700DB735002}" srcOrd="0" destOrd="0" presId="urn:microsoft.com/office/officeart/2005/8/layout/process3"/>
    <dgm:cxn modelId="{33FE1DA1-4753-4EE4-A738-A2188E5AFBB3}" type="presParOf" srcId="{6ED1FA85-BD72-491F-AAC3-E9EB1910C6CE}" destId="{EEEA99F7-4B63-46E9-B299-34D21721903C}" srcOrd="1" destOrd="0" presId="urn:microsoft.com/office/officeart/2005/8/layout/process3"/>
    <dgm:cxn modelId="{133EDE3E-20BC-42D0-A39F-0E03AEF1AD14}" type="presParOf" srcId="{6ED1FA85-BD72-491F-AAC3-E9EB1910C6CE}" destId="{567E9D5C-D099-4927-BED3-97E31236EFE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35C94-1AFC-46D9-BA2E-5EF7079D27F8}">
      <dsp:nvSpPr>
        <dsp:cNvPr id="0" name=""/>
        <dsp:cNvSpPr/>
      </dsp:nvSpPr>
      <dsp:spPr>
        <a:xfrm>
          <a:off x="15054" y="1623892"/>
          <a:ext cx="2476709" cy="6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Pre-Operative</a:t>
          </a:r>
        </a:p>
      </dsp:txBody>
      <dsp:txXfrm>
        <a:off x="15054" y="1623892"/>
        <a:ext cx="2476709" cy="435380"/>
      </dsp:txXfrm>
    </dsp:sp>
    <dsp:sp modelId="{5AC1A54C-A343-4E00-B308-5388EF2FEAE7}">
      <dsp:nvSpPr>
        <dsp:cNvPr id="0" name=""/>
        <dsp:cNvSpPr/>
      </dsp:nvSpPr>
      <dsp:spPr>
        <a:xfrm>
          <a:off x="764976" y="2046915"/>
          <a:ext cx="2476709" cy="21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Internist, Primary Physician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Surgeon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8471" y="2110410"/>
        <a:ext cx="2349719" cy="2040885"/>
      </dsp:txXfrm>
    </dsp:sp>
    <dsp:sp modelId="{58B1862D-2B2A-441B-9DB6-35FAB10ABB04}">
      <dsp:nvSpPr>
        <dsp:cNvPr id="0" name=""/>
        <dsp:cNvSpPr/>
      </dsp:nvSpPr>
      <dsp:spPr>
        <a:xfrm>
          <a:off x="2867224" y="1533267"/>
          <a:ext cx="795975" cy="6166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7224" y="1656593"/>
        <a:ext cx="610986" cy="369977"/>
      </dsp:txXfrm>
    </dsp:sp>
    <dsp:sp modelId="{38783856-EE2E-446B-BE63-04B2C9C59E81}">
      <dsp:nvSpPr>
        <dsp:cNvPr id="0" name=""/>
        <dsp:cNvSpPr/>
      </dsp:nvSpPr>
      <dsp:spPr>
        <a:xfrm>
          <a:off x="3993605" y="1623892"/>
          <a:ext cx="2476709" cy="6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116161"/>
                <a:satOff val="-6252"/>
                <a:lumOff val="2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116161"/>
                <a:satOff val="-6252"/>
                <a:lumOff val="2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116161"/>
                <a:satOff val="-6252"/>
                <a:lumOff val="2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Intra-Operative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3605" y="1623892"/>
        <a:ext cx="2476709" cy="435380"/>
      </dsp:txXfrm>
    </dsp:sp>
    <dsp:sp modelId="{3BEFC17A-DC33-497A-B8E6-56693983EF80}">
      <dsp:nvSpPr>
        <dsp:cNvPr id="0" name=""/>
        <dsp:cNvSpPr/>
      </dsp:nvSpPr>
      <dsp:spPr>
        <a:xfrm>
          <a:off x="4386136" y="2031393"/>
          <a:ext cx="2578204" cy="21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4116161"/>
              <a:satOff val="-6252"/>
              <a:lumOff val="2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Anesthesiologist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Surgeon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Perfusion (CV)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Specialists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Nursing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9631" y="2094888"/>
        <a:ext cx="2451214" cy="2040885"/>
      </dsp:txXfrm>
    </dsp:sp>
    <dsp:sp modelId="{45F4D08C-1DF7-412D-B6EC-6456FB2D5DFD}">
      <dsp:nvSpPr>
        <dsp:cNvPr id="0" name=""/>
        <dsp:cNvSpPr/>
      </dsp:nvSpPr>
      <dsp:spPr>
        <a:xfrm rot="21568168">
          <a:off x="6857552" y="1514414"/>
          <a:ext cx="821016" cy="6166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232323"/>
                <a:satOff val="-12504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232323"/>
                <a:satOff val="-12504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232323"/>
                <a:satOff val="-12504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7556" y="1638596"/>
        <a:ext cx="636027" cy="369977"/>
      </dsp:txXfrm>
    </dsp:sp>
    <dsp:sp modelId="{EEEA99F7-4B63-46E9-B299-34D21721903C}">
      <dsp:nvSpPr>
        <dsp:cNvPr id="0" name=""/>
        <dsp:cNvSpPr/>
      </dsp:nvSpPr>
      <dsp:spPr>
        <a:xfrm>
          <a:off x="8019336" y="1586615"/>
          <a:ext cx="2476709" cy="653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232323"/>
                <a:satOff val="-12504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232323"/>
                <a:satOff val="-12504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232323"/>
                <a:satOff val="-12504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Post-Operative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19336" y="1586615"/>
        <a:ext cx="2476709" cy="435380"/>
      </dsp:txXfrm>
    </dsp:sp>
    <dsp:sp modelId="{567E9D5C-D099-4927-BED3-97E31236EFE2}">
      <dsp:nvSpPr>
        <dsp:cNvPr id="0" name=""/>
        <dsp:cNvSpPr/>
      </dsp:nvSpPr>
      <dsp:spPr>
        <a:xfrm>
          <a:off x="8520026" y="2031393"/>
          <a:ext cx="2476709" cy="2167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8232323"/>
              <a:satOff val="-12504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Surgeon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Intensivist/ Hospitalist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Nursing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83521" y="2094888"/>
        <a:ext cx="2349719" cy="204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DE79B-8881-47C7-B78C-06AD3B25A21F}" type="datetimeFigureOut">
              <a:rPr lang="es-EC" smtClean="0"/>
              <a:t>1/12/18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B3CE1-4F43-4CEA-A8B0-CB5327199D3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783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030A6-6956-47DF-8B19-076BE981E94A}" type="datetimeFigureOut">
              <a:rPr lang="es-EC" smtClean="0"/>
              <a:t>1/12/18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985B-4F05-43A5-BD5C-2F372B1977A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5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C8312A-AF89-4544-9650-1EEE610C7B92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5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610F63-4D70-4B3F-8599-219D136C4AA1}" type="slidenum">
              <a:rPr lang="en-US"/>
              <a:pPr/>
              <a:t>14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36D01A-831D-4677-8D85-109082533043}" type="slidenum">
              <a:rPr lang="en-US"/>
              <a:pPr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8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FC614-1AFC-4FBB-B582-51C23D7F7755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BD588-DA84-425D-ACB6-5939200D2B7F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171035-5725-47ED-93D1-66567A4C6F48}" type="slidenum">
              <a:rPr lang="de-DE"/>
              <a:pPr/>
              <a:t>7</a:t>
            </a:fld>
            <a:endParaRPr 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5738" indent="-185738">
              <a:lnSpc>
                <a:spcPct val="120000"/>
              </a:lnSpc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45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F961EB-0787-4018-9FA2-33FFCED6F80F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100">
                <a:latin typeface="Arial" charset="0"/>
              </a:rPr>
              <a:t>Strategies to reduce surgical patients’ exposure to allogeneic blood can be broken down into those that are appropriate during the preoperative, intraoperative, and postoperative periods. </a:t>
            </a:r>
          </a:p>
        </p:txBody>
      </p:sp>
    </p:spTree>
    <p:extLst>
      <p:ext uri="{BB962C8B-B14F-4D97-AF65-F5344CB8AC3E}">
        <p14:creationId xmlns:p14="http://schemas.microsoft.com/office/powerpoint/2010/main" val="383169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6D0D4-C3E5-4096-A620-5DEC8EC70329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6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178A25-FE07-41A7-9ADC-FE5C888EB089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5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96DECC-916E-4F0A-A664-C32769934F3D}" type="slidenum">
              <a:rPr lang="en-US"/>
              <a:pPr/>
              <a:t>13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0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688" y="2165318"/>
            <a:ext cx="8312728" cy="1736148"/>
          </a:xfrm>
        </p:spPr>
        <p:txBody>
          <a:bodyPr anchor="b">
            <a:noAutofit/>
          </a:bodyPr>
          <a:lstStyle>
            <a:lvl1pPr marL="0" algn="l">
              <a:lnSpc>
                <a:spcPct val="100000"/>
              </a:lnSpc>
              <a:spcAft>
                <a:spcPts val="0"/>
              </a:spcAft>
              <a:defRPr sz="9600" cap="all" baseline="0"/>
            </a:lvl1pPr>
          </a:lstStyle>
          <a:p>
            <a:r>
              <a:rPr lang="en-US" dirty="0"/>
              <a:t>MASTER TITLE</a:t>
            </a:r>
            <a:endParaRPr lang="es-EC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688" y="2158668"/>
            <a:ext cx="8312728" cy="477693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  <a:endParaRPr lang="es-EC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26688" y="3641179"/>
            <a:ext cx="8312728" cy="1255671"/>
          </a:xfrm>
        </p:spPr>
        <p:txBody>
          <a:bodyPr>
            <a:noAutofit/>
          </a:bodyPr>
          <a:lstStyle>
            <a:lvl1pPr marL="0" indent="0">
              <a:buNone/>
              <a:defRPr sz="9600" cap="all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s-EC" dirty="0"/>
              <a:t>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26688" y="5233019"/>
            <a:ext cx="8312728" cy="1070235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26688" y="0"/>
            <a:ext cx="2926080" cy="1491175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5" y="477233"/>
            <a:ext cx="2351006" cy="7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9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12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1871B9D-0E47-4565-99D5-8FA8D624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931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3" y="759654"/>
            <a:ext cx="11175936" cy="75568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703" y="1838901"/>
            <a:ext cx="11175936" cy="43537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438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lumn Bulleted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3" y="759654"/>
            <a:ext cx="11175936" cy="75568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703" y="1838901"/>
            <a:ext cx="5220000" cy="435374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38639" y="1838901"/>
            <a:ext cx="5220000" cy="435374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372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s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778418"/>
            <a:ext cx="11175932" cy="720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63365" y="1868872"/>
            <a:ext cx="11175274" cy="43237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s-EC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22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573" y="2281821"/>
            <a:ext cx="11204066" cy="27157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s-EC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298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258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9" y="773723"/>
            <a:ext cx="11175928" cy="70690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542" y="1786595"/>
            <a:ext cx="7054097" cy="441100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779" y="1786596"/>
            <a:ext cx="3773219" cy="441100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509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786028"/>
            <a:ext cx="11133728" cy="69108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48615" y="1798047"/>
            <a:ext cx="7061887" cy="4394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775" y="1790109"/>
            <a:ext cx="3773219" cy="440253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10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81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9625"/>
            <a:ext cx="10092397" cy="2715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04713"/>
            <a:ext cx="10092397" cy="187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82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600" kern="1200" cap="all" baseline="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abm.org/wp-content/uploads/2018/08/Guide-to-PBM-2016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6BF9E-FF50-7B4A-9489-DD2700DF8B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87" y="2999912"/>
            <a:ext cx="10220481" cy="1255671"/>
          </a:xfrm>
        </p:spPr>
        <p:txBody>
          <a:bodyPr/>
          <a:lstStyle/>
          <a:p>
            <a:r>
              <a:rPr lang="en-US" sz="7200" dirty="0"/>
              <a:t>What is Patient Blood Management?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ADC2E-C8DA-074E-AD73-A359C43D7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Patient Guide</a:t>
            </a:r>
          </a:p>
        </p:txBody>
      </p:sp>
    </p:spTree>
    <p:extLst>
      <p:ext uri="{BB962C8B-B14F-4D97-AF65-F5344CB8AC3E}">
        <p14:creationId xmlns:p14="http://schemas.microsoft.com/office/powerpoint/2010/main" val="15413444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surgical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8056" indent="-384048"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Maximize &amp; conserve blood production after surgery.</a:t>
            </a:r>
          </a:p>
          <a:p>
            <a:pPr marL="461963" lvl="1" indent="-446088">
              <a:buFont typeface="Wingdings" pitchFamily="2" charset="2"/>
              <a:buChar char="ü"/>
              <a:defRPr/>
            </a:pPr>
            <a:r>
              <a:rPr lang="en-US" dirty="0"/>
              <a:t>Monitor and correct bleeding.</a:t>
            </a:r>
          </a:p>
          <a:p>
            <a:pPr marL="461963" lvl="1" indent="-446088">
              <a:buFont typeface="Wingdings" pitchFamily="2" charset="2"/>
              <a:buChar char="ü"/>
              <a:defRPr/>
            </a:pPr>
            <a:r>
              <a:rPr lang="en-US" dirty="0"/>
              <a:t>Tolerance of permissive anemia.</a:t>
            </a:r>
          </a:p>
          <a:p>
            <a:pPr marL="461963" lvl="1" indent="-446088">
              <a:buFont typeface="Wingdings" pitchFamily="2" charset="2"/>
              <a:buChar char="ü"/>
              <a:defRPr/>
            </a:pPr>
            <a:r>
              <a:rPr lang="en-US" dirty="0"/>
              <a:t>Increase patient blood production.</a:t>
            </a:r>
          </a:p>
          <a:p>
            <a:pPr marL="461963" lvl="1" indent="-446088">
              <a:buFont typeface="Wingdings" pitchFamily="2" charset="2"/>
              <a:buChar char="ü"/>
              <a:defRPr/>
            </a:pPr>
            <a:r>
              <a:rPr lang="en-US" dirty="0"/>
              <a:t>Minimize blood sampling.</a:t>
            </a:r>
          </a:p>
          <a:p>
            <a:pPr marL="448056" indent="-384048">
              <a:buFont typeface="Wingdings 2"/>
              <a:buChar char=""/>
              <a:defRPr/>
            </a:pPr>
            <a:endParaRPr lang="en-US" dirty="0"/>
          </a:p>
          <a:p>
            <a:pPr marL="448056" indent="-384048">
              <a:buFont typeface="Wingdings 2"/>
              <a:buChar char="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20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PBM Programs: A Team Approach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40291044"/>
              </p:ext>
            </p:extLst>
          </p:nvPr>
        </p:nvGraphicFramePr>
        <p:xfrm>
          <a:off x="716693" y="963827"/>
          <a:ext cx="11021945" cy="585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772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Programs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A hospital-based philosophy that</a:t>
            </a:r>
            <a:r>
              <a:rPr lang="en-US" sz="4000" dirty="0"/>
              <a:t> </a:t>
            </a:r>
          </a:p>
          <a:p>
            <a:pPr marL="0" indent="0" eaLnBrk="1" hangingPunct="1">
              <a:buNone/>
            </a:pPr>
            <a:r>
              <a:rPr lang="en-US" sz="4000" i="1" dirty="0">
                <a:solidFill>
                  <a:schemeClr val="accent2"/>
                </a:solidFill>
              </a:rPr>
              <a:t>every drop of blood counts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195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3" y="759654"/>
            <a:ext cx="11175936" cy="12686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Programs: </a:t>
            </a:r>
            <a:br>
              <a:rPr lang="en-US" dirty="0"/>
            </a:br>
            <a:r>
              <a:rPr lang="en-US" dirty="0"/>
              <a:t>Administrative and Clinical Essentials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3" y="2304408"/>
            <a:ext cx="11175936" cy="43537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dirty="0"/>
              <a:t>Physician leadership and expertise.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dirty="0"/>
              <a:t>Core patient blood management team.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dirty="0"/>
              <a:t>Hospital-wide blood conservation policy and protocols.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dirty="0"/>
              <a:t>Continuing education for physicians and nursing.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dirty="0"/>
              <a:t>Community and patient education.</a:t>
            </a:r>
          </a:p>
        </p:txBody>
      </p:sp>
    </p:spTree>
    <p:extLst>
      <p:ext uri="{BB962C8B-B14F-4D97-AF65-F5344CB8AC3E}">
        <p14:creationId xmlns:p14="http://schemas.microsoft.com/office/powerpoint/2010/main" val="12469329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2E04-3D3C-7642-A044-524323D7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3" y="759654"/>
            <a:ext cx="11175936" cy="17341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dirty="0"/>
              <a:t>PBM Programs: Administrative and Clinical Integration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7661-3C03-2544-A027-FAE137BC8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703" y="2188032"/>
            <a:ext cx="11175936" cy="4353744"/>
          </a:xfrm>
        </p:spPr>
        <p:txBody>
          <a:bodyPr/>
          <a:lstStyle/>
          <a:p>
            <a:pPr marL="15875" lvl="1" indent="0">
              <a:buFont typeface="Wingdings" pitchFamily="2" charset="2"/>
              <a:buNone/>
              <a:defRPr/>
            </a:pPr>
            <a:r>
              <a:rPr lang="en-US" altLang="en-US" dirty="0"/>
              <a:t>PBM Programs are more successful when everyone works together:</a:t>
            </a:r>
          </a:p>
          <a:p>
            <a:pPr marL="411163" lvl="1">
              <a:buClr>
                <a:schemeClr val="bg1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en-US" sz="3600" dirty="0"/>
              <a:t> </a:t>
            </a:r>
            <a:r>
              <a:rPr lang="en-US" altLang="en-US" dirty="0"/>
              <a:t>Administration</a:t>
            </a:r>
          </a:p>
          <a:p>
            <a:pPr marL="411163" lvl="1">
              <a:buClr>
                <a:schemeClr val="bg1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en-US" dirty="0"/>
              <a:t> Physicians</a:t>
            </a:r>
          </a:p>
          <a:p>
            <a:pPr marL="411163" lvl="1">
              <a:buClr>
                <a:schemeClr val="bg1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en-US" dirty="0"/>
              <a:t> Nurses</a:t>
            </a:r>
          </a:p>
          <a:p>
            <a:pPr marL="411163" lvl="1">
              <a:buClr>
                <a:schemeClr val="bg1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en-US" dirty="0"/>
              <a:t>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100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3" y="1070205"/>
            <a:ext cx="11175936" cy="7556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—What Can Patients Do to Improve their Outcomes?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3" y="2304729"/>
            <a:ext cx="11175936" cy="435374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40000"/>
              </a:spcBef>
              <a:buClr>
                <a:schemeClr val="bg1"/>
              </a:buClr>
            </a:pPr>
            <a:r>
              <a:rPr lang="en-US" sz="2800" dirty="0"/>
              <a:t>Are you willing to investigate low red blood cell count (anemia) and take the time to correct it with iron, vitamins or growth factors before coming to the hospital?</a:t>
            </a:r>
          </a:p>
          <a:p>
            <a:pPr>
              <a:spcBef>
                <a:spcPct val="40000"/>
              </a:spcBef>
              <a:buClr>
                <a:schemeClr val="bg1"/>
              </a:buClr>
            </a:pPr>
            <a:r>
              <a:rPr lang="en-US" sz="2800" dirty="0"/>
              <a:t>Are you willing ask your physician about patient blood management strategies early before surgery?</a:t>
            </a:r>
          </a:p>
          <a:p>
            <a:pPr>
              <a:spcBef>
                <a:spcPct val="40000"/>
              </a:spcBef>
              <a:buClr>
                <a:schemeClr val="bg1"/>
              </a:buClr>
            </a:pPr>
            <a:r>
              <a:rPr lang="en-US" sz="2800" dirty="0"/>
              <a:t>Are you willing to consider the washing and recycling of your own blood during or after surgery if appropriate?</a:t>
            </a:r>
          </a:p>
          <a:p>
            <a:pPr>
              <a:spcBef>
                <a:spcPct val="40000"/>
              </a:spcBef>
              <a:buClr>
                <a:schemeClr val="bg1"/>
              </a:buClr>
            </a:pPr>
            <a:r>
              <a:rPr lang="en-US" sz="2800" dirty="0"/>
              <a:t>Are you willing to ask your physician if minimizing blood draws is right for you?</a:t>
            </a:r>
          </a:p>
        </p:txBody>
      </p:sp>
    </p:spTree>
    <p:extLst>
      <p:ext uri="{BB962C8B-B14F-4D97-AF65-F5344CB8AC3E}">
        <p14:creationId xmlns:p14="http://schemas.microsoft.com/office/powerpoint/2010/main" val="5460658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3" y="759654"/>
            <a:ext cx="11175936" cy="13796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PBM: What Can Patients Do to Improve their Outcomes?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3" y="2373737"/>
            <a:ext cx="11175936" cy="4353744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dirty="0"/>
              <a:t>Choose a doctor who will work with you.</a:t>
            </a:r>
          </a:p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dirty="0"/>
              <a:t>Know your blood counts.</a:t>
            </a:r>
          </a:p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dirty="0"/>
              <a:t>Have your doctor explain the risks and benefits of your decision so you can make a choice that’s good for you.</a:t>
            </a:r>
          </a:p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r>
              <a:rPr lang="en-US" dirty="0"/>
              <a:t>Choose a hospital with a patient blood management program in your area @ </a:t>
            </a:r>
            <a:r>
              <a:rPr lang="en-US" dirty="0" err="1"/>
              <a:t>www.sabm.org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96184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Realities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dirty="0"/>
              <a:t>Patient blood management options should be a part of making good health care choices.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dirty="0"/>
              <a:t>Building up blood counts before surgery may help you to avoid a blood transfusion.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dirty="0"/>
              <a:t>Sometimes, several patient blood management strategies can be used at the same time to avoid a blood transfusion.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dirty="0"/>
              <a:t>No single approach (drug, device, technique) is effective for everyone.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15112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3" y="759653"/>
            <a:ext cx="11175936" cy="11790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Programs: Why Hospitals Embrace a Blood Conservation Culture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3" y="2187146"/>
            <a:ext cx="11175936" cy="4005498"/>
          </a:xfrm>
        </p:spPr>
        <p:txBody>
          <a:bodyPr vert="horz" lIns="91440" tIns="45720" rIns="91440" bIns="45720" rtlCol="0">
            <a:normAutofit/>
          </a:bodyPr>
          <a:lstStyle/>
          <a:p>
            <a:pPr marL="411163" lvl="1" indent="-395288"/>
            <a:r>
              <a:rPr lang="en-US" sz="2400" dirty="0"/>
              <a:t>Responsive to public concern over blood safety.</a:t>
            </a:r>
          </a:p>
          <a:p>
            <a:pPr marL="411163" lvl="1" indent="-395288"/>
            <a:r>
              <a:rPr lang="en-US" sz="2400" dirty="0"/>
              <a:t>Sustains the blood supply.</a:t>
            </a:r>
          </a:p>
          <a:p>
            <a:pPr marL="411163" lvl="1" indent="-395288"/>
            <a:r>
              <a:rPr lang="en-US" sz="2400" dirty="0"/>
              <a:t>Improved technology, devices and pharmaceuticals.</a:t>
            </a:r>
          </a:p>
          <a:p>
            <a:pPr marL="411163" lvl="1" indent="-395288"/>
            <a:r>
              <a:rPr lang="en-US" sz="2400" dirty="0"/>
              <a:t>Imperative to reducing hospital costs. </a:t>
            </a:r>
          </a:p>
          <a:p>
            <a:pPr marL="411163" lvl="1" indent="-395288"/>
            <a:r>
              <a:rPr lang="en-US" sz="2400" dirty="0"/>
              <a:t>Increases hospital through-put (fast-track).</a:t>
            </a:r>
          </a:p>
          <a:p>
            <a:pPr marL="411163" lvl="1" indent="-395288"/>
            <a:r>
              <a:rPr lang="en-US" sz="2400" dirty="0"/>
              <a:t>Improves physician skills.	</a:t>
            </a:r>
          </a:p>
          <a:p>
            <a:pPr marL="411163" lvl="1" indent="-395288"/>
            <a:r>
              <a:rPr lang="en-US" sz="2400" dirty="0"/>
              <a:t>Improves patient care.</a:t>
            </a:r>
          </a:p>
          <a:p>
            <a:pPr marL="411163" lvl="1" indent="-395288"/>
            <a:r>
              <a:rPr lang="en-US" sz="2400" dirty="0"/>
              <a:t>Gives recognition as a “Best Practices” hospital. </a:t>
            </a:r>
          </a:p>
          <a:p>
            <a:pPr marL="411163" lvl="1" indent="-395288"/>
            <a:r>
              <a:rPr lang="en-US" sz="2400" dirty="0"/>
              <a:t>Enhances need to be stay on the cutting edge.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48420" y="6441058"/>
            <a:ext cx="853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Cardiothoracic and Vascular Anesthesia, Vol 18, No 4 (August Supplement), 2004: pp 15S-17S+</a:t>
            </a:r>
          </a:p>
        </p:txBody>
      </p:sp>
    </p:spTree>
    <p:extLst>
      <p:ext uri="{BB962C8B-B14F-4D97-AF65-F5344CB8AC3E}">
        <p14:creationId xmlns:p14="http://schemas.microsoft.com/office/powerpoint/2010/main" val="41848625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A0DD-A320-2749-9E79-7E1A1A57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Patient Blood Management?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9862D-47EC-AC4C-ACF2-B2063502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703" y="1838901"/>
            <a:ext cx="4852445" cy="43537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PUBLIC DESCRIPTION </a:t>
            </a:r>
            <a:b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Patient Blood Management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(PBM) is the scientific use of safe and effective  medical and surgical techniques designed to prevent anemia and decrease bleeding in an effort to improve patient outcome.</a:t>
            </a:r>
            <a:endParaRPr lang="en-US" sz="2400" dirty="0">
              <a:latin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7C2A5-86F2-0240-9B3A-C4D9FBE68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34" y="1869308"/>
            <a:ext cx="5151516" cy="42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2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Why Patient Blood Management?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Ensures that the decision to transfuse blood is made with careful attention to the risks and benefits for each individual.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Informs patients and encourages their participation in transfusion decisions.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Uses state-of-the-art techniques to avoid the need for blood transfusion.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Minimizes unnecessary sources of blood loss.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Uses advance planning to build blood counts before procedures.</a:t>
            </a:r>
          </a:p>
        </p:txBody>
      </p:sp>
    </p:spTree>
    <p:extLst>
      <p:ext uri="{BB962C8B-B14F-4D97-AF65-F5344CB8AC3E}">
        <p14:creationId xmlns:p14="http://schemas.microsoft.com/office/powerpoint/2010/main" val="687048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Why Patient Blood Management?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Conserves a precious community resource.</a:t>
            </a:r>
          </a:p>
          <a:p>
            <a:r>
              <a:rPr lang="en-US" dirty="0"/>
              <a:t>Reduces unnecessary hospital &amp; patient care costs.</a:t>
            </a:r>
          </a:p>
          <a:p>
            <a:r>
              <a:rPr lang="en-US" dirty="0"/>
              <a:t>Improves patient safety by minimizing exposure to blood.</a:t>
            </a:r>
          </a:p>
          <a:p>
            <a:r>
              <a:rPr lang="en-US" dirty="0"/>
              <a:t>Can reduce the risk of hospital-acquired complications and infections.</a:t>
            </a:r>
          </a:p>
          <a:p>
            <a:r>
              <a:rPr lang="en-US" dirty="0"/>
              <a:t>Increasing consumer interest in safety.</a:t>
            </a:r>
          </a:p>
        </p:txBody>
      </p:sp>
    </p:spTree>
    <p:extLst>
      <p:ext uri="{BB962C8B-B14F-4D97-AF65-F5344CB8AC3E}">
        <p14:creationId xmlns:p14="http://schemas.microsoft.com/office/powerpoint/2010/main" val="24022243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54EE-95FF-AE46-B56C-C2B1F4B5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7" y="778418"/>
            <a:ext cx="11175932" cy="1050382"/>
          </a:xfrm>
        </p:spPr>
        <p:txBody>
          <a:bodyPr/>
          <a:lstStyle/>
          <a:p>
            <a:r>
              <a:rPr lang="en-US" dirty="0"/>
              <a:t>Helping Patients Become Educated Consumers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E574E-2C79-3741-B426-DBA677D17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673" y="1561537"/>
            <a:ext cx="3375714" cy="4891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02692-1552-7E4E-9853-F6BDCE711438}"/>
              </a:ext>
            </a:extLst>
          </p:cNvPr>
          <p:cNvSpPr txBox="1"/>
          <p:nvPr/>
        </p:nvSpPr>
        <p:spPr>
          <a:xfrm>
            <a:off x="2682358" y="5037511"/>
            <a:ext cx="3908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SABM’s </a:t>
            </a:r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Guide to Patient Blood Management </a:t>
            </a:r>
            <a:endParaRPr lang="en-US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SABM.org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Publications</a:t>
            </a:r>
          </a:p>
        </p:txBody>
      </p:sp>
    </p:spTree>
    <p:extLst>
      <p:ext uri="{BB962C8B-B14F-4D97-AF65-F5344CB8AC3E}">
        <p14:creationId xmlns:p14="http://schemas.microsoft.com/office/powerpoint/2010/main" val="36523150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Conserves Blood Supply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dirty="0"/>
              <a:t>Predictable drops in donations during: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Char char="•"/>
            </a:pPr>
            <a:r>
              <a:rPr lang="en-US" dirty="0"/>
              <a:t>Busy summer vacation months.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Char char="•"/>
            </a:pPr>
            <a:r>
              <a:rPr lang="en-US" dirty="0"/>
              <a:t>Holiday seasons / 3-day weekends.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  <a:buFontTx/>
              <a:buChar char="•"/>
            </a:pPr>
            <a:r>
              <a:rPr lang="en-US" dirty="0"/>
              <a:t>Bad weather or disaster situations.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dirty="0"/>
              <a:t>Fewer eligible donors as pre-donation questions are added to predict donor risk for rare infections.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dirty="0"/>
              <a:t>Changing perception of social responsibility among new generations of donors.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25973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PBM in </a:t>
            </a:r>
            <a:r>
              <a:rPr lang="de-DE" dirty="0" err="1"/>
              <a:t>surgery</a:t>
            </a:r>
            <a:endParaRPr lang="de-DE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F0E09B7-DE97-4E64-A64F-E7B77F68D715}" type="slidenum">
              <a:rPr lang="de-DE"/>
              <a:pPr/>
              <a:t>7</a:t>
            </a:fld>
            <a:endParaRPr lang="de-DE"/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917470" y="2912452"/>
            <a:ext cx="2362200" cy="2736850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4736870" y="2912452"/>
            <a:ext cx="2362200" cy="2736850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7556270" y="2912452"/>
            <a:ext cx="2362200" cy="2736850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1917470" y="5792177"/>
            <a:ext cx="8001000" cy="533400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7535633" y="3465091"/>
            <a:ext cx="243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1847620" y="3809022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655908" y="3664045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1917470" y="2777515"/>
            <a:ext cx="8001000" cy="0"/>
          </a:xfrm>
          <a:prstGeom prst="lin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 flipV="1">
            <a:off x="1917470" y="1558315"/>
            <a:ext cx="3962400" cy="914400"/>
          </a:xfrm>
          <a:prstGeom prst="lin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5879870" y="1558315"/>
            <a:ext cx="4038600" cy="914400"/>
          </a:xfrm>
          <a:prstGeom prst="lin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3593870" y="2071437"/>
            <a:ext cx="47244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Peri-operative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1917470" y="2472715"/>
            <a:ext cx="0" cy="304800"/>
          </a:xfrm>
          <a:prstGeom prst="lin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>
            <a:off x="9918470" y="2472715"/>
            <a:ext cx="0" cy="304800"/>
          </a:xfrm>
          <a:prstGeom prst="line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2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animBg="1"/>
      <p:bldP spid="204804" grpId="0" animBg="1"/>
      <p:bldP spid="204805" grpId="0" animBg="1"/>
      <p:bldP spid="204806" grpId="0" animBg="1"/>
      <p:bldP spid="204807" grpId="0"/>
      <p:bldP spid="204808" grpId="0"/>
      <p:bldP spid="204809" grpId="0"/>
      <p:bldP spid="2048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surgical Strategies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8056" indent="-384048"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Optimize patient before surgery.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Assess patient fitness for surgery.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Correct bleeding disorders.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Assess medications and herbs that increase bleeding.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Correct anemia.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Develop individualized plan of care.</a:t>
            </a:r>
          </a:p>
          <a:p>
            <a:pPr marL="448056" indent="-384048">
              <a:spcBef>
                <a:spcPct val="10000"/>
              </a:spcBef>
              <a:buFont typeface="Wingdings 2"/>
              <a:buChar char=""/>
              <a:defRPr/>
            </a:pPr>
            <a:endParaRPr lang="en-US" sz="2400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7539" y="6240082"/>
            <a:ext cx="7658100" cy="3113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288" tIns="27432" rIns="18288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Adapted from Goodnough LT, et al. </a:t>
            </a:r>
            <a:r>
              <a:rPr lang="en-US" i="1">
                <a:solidFill>
                  <a:schemeClr val="bg1"/>
                </a:solidFill>
              </a:rPr>
              <a:t>Transfusion. </a:t>
            </a:r>
            <a:r>
              <a:rPr lang="en-US">
                <a:solidFill>
                  <a:schemeClr val="bg1"/>
                </a:solidFill>
              </a:rPr>
              <a:t>2003;43:668-676.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659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PBM surgical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48056" indent="-384048">
              <a:buNone/>
              <a:defRPr/>
            </a:pPr>
            <a:r>
              <a:rPr lang="en-US" b="1" dirty="0">
                <a:solidFill>
                  <a:schemeClr val="accent2"/>
                </a:solidFill>
              </a:rPr>
              <a:t>Minimize blood loss during surgery.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Precise surgical technique.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Surgical devices that control bleeding. 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Drugs that control bleeding.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Minimally invasive technology.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Anesthesia &amp; fluid management. </a:t>
            </a:r>
          </a:p>
          <a:p>
            <a:pPr marL="448056" indent="-384048">
              <a:buFont typeface="Wingdings" pitchFamily="2" charset="2"/>
              <a:buChar char="ü"/>
              <a:defRPr/>
            </a:pPr>
            <a:r>
              <a:rPr lang="en-US" dirty="0"/>
              <a:t>Blood salvage.</a:t>
            </a:r>
          </a:p>
        </p:txBody>
      </p:sp>
    </p:spTree>
    <p:extLst>
      <p:ext uri="{BB962C8B-B14F-4D97-AF65-F5344CB8AC3E}">
        <p14:creationId xmlns:p14="http://schemas.microsoft.com/office/powerpoint/2010/main" val="1402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SAB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2841"/>
      </a:accent1>
      <a:accent2>
        <a:srgbClr val="C2AC5F"/>
      </a:accent2>
      <a:accent3>
        <a:srgbClr val="80BABE"/>
      </a:accent3>
      <a:accent4>
        <a:srgbClr val="36454F"/>
      </a:accent4>
      <a:accent5>
        <a:srgbClr val="F5F5F5"/>
      </a:accent5>
      <a:accent6>
        <a:srgbClr val="83191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M Presentation Template" id="{DD0D1425-77FD-9042-B694-B205C6D4CDF0}" vid="{A250A321-5FEE-D542-90C7-7C3C176BEB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763</Words>
  <Application>Microsoft Macintosh PowerPoint</Application>
  <PresentationFormat>Widescreen</PresentationFormat>
  <Paragraphs>121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Arial</vt:lpstr>
      <vt:lpstr>Calibri</vt:lpstr>
      <vt:lpstr>Franklin Gothic Demi Cond</vt:lpstr>
      <vt:lpstr>Verdana</vt:lpstr>
      <vt:lpstr>Wingdings</vt:lpstr>
      <vt:lpstr>Wingdings 2</vt:lpstr>
      <vt:lpstr>Office Theme</vt:lpstr>
      <vt:lpstr>PowerPoint Presentation</vt:lpstr>
      <vt:lpstr>What is Patient Blood Management?</vt:lpstr>
      <vt:lpstr>Why Patient Blood Management?</vt:lpstr>
      <vt:lpstr>Why Patient Blood Management?</vt:lpstr>
      <vt:lpstr>Helping Patients Become Educated Consumers</vt:lpstr>
      <vt:lpstr>PBM Conserves Blood Supply</vt:lpstr>
      <vt:lpstr>PBM in surgery</vt:lpstr>
      <vt:lpstr>PBM surgical Strategies</vt:lpstr>
      <vt:lpstr>PBM surgical Strategies</vt:lpstr>
      <vt:lpstr>PBM surgical Strategies</vt:lpstr>
      <vt:lpstr>PBM Programs: A Team Approach</vt:lpstr>
      <vt:lpstr>PBM Programs</vt:lpstr>
      <vt:lpstr>PBM Programs:  Administrative and Clinical Essentials</vt:lpstr>
      <vt:lpstr>PBM Programs: Administrative and Clinical Integration </vt:lpstr>
      <vt:lpstr>PBM —What Can Patients Do to Improve their Outcomes?</vt:lpstr>
      <vt:lpstr>PBM: What Can Patients Do to Improve their Outcomes?   </vt:lpstr>
      <vt:lpstr>PBM Realities</vt:lpstr>
      <vt:lpstr>PBM Programs: Why Hospitals Embrace a Blood Conservation Culture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Melseth</dc:creator>
  <cp:lastModifiedBy>Carmen Melseth</cp:lastModifiedBy>
  <cp:revision>9</cp:revision>
  <dcterms:created xsi:type="dcterms:W3CDTF">2018-11-30T22:53:55Z</dcterms:created>
  <dcterms:modified xsi:type="dcterms:W3CDTF">2018-12-01T17:31:47Z</dcterms:modified>
</cp:coreProperties>
</file>